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368" r:id="rId3"/>
    <p:sldId id="347" r:id="rId4"/>
    <p:sldId id="424" r:id="rId5"/>
    <p:sldId id="442" r:id="rId6"/>
    <p:sldId id="455" r:id="rId7"/>
    <p:sldId id="456" r:id="rId8"/>
    <p:sldId id="371" r:id="rId9"/>
    <p:sldId id="262" r:id="rId10"/>
    <p:sldId id="349" r:id="rId11"/>
    <p:sldId id="375" r:id="rId12"/>
    <p:sldId id="264" r:id="rId13"/>
    <p:sldId id="454" r:id="rId14"/>
    <p:sldId id="350" r:id="rId15"/>
    <p:sldId id="352" r:id="rId16"/>
    <p:sldId id="276" r:id="rId17"/>
    <p:sldId id="311" r:id="rId18"/>
    <p:sldId id="458" r:id="rId19"/>
    <p:sldId id="438" r:id="rId20"/>
    <p:sldId id="284" r:id="rId21"/>
    <p:sldId id="427" r:id="rId22"/>
    <p:sldId id="434" r:id="rId23"/>
    <p:sldId id="430" r:id="rId24"/>
    <p:sldId id="431" r:id="rId25"/>
    <p:sldId id="432" r:id="rId26"/>
    <p:sldId id="425" r:id="rId27"/>
    <p:sldId id="361" r:id="rId28"/>
    <p:sldId id="373" r:id="rId29"/>
    <p:sldId id="365" r:id="rId30"/>
    <p:sldId id="453" r:id="rId31"/>
    <p:sldId id="309" r:id="rId32"/>
    <p:sldId id="310" r:id="rId3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n Nelson" initials="KN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00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82" autoAdjust="0"/>
    <p:restoredTop sz="94330" autoAdjust="0"/>
  </p:normalViewPr>
  <p:slideViewPr>
    <p:cSldViewPr>
      <p:cViewPr varScale="1">
        <p:scale>
          <a:sx n="97" d="100"/>
          <a:sy n="97" d="100"/>
        </p:scale>
        <p:origin x="6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commentAuthors" Target="commentAuthors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12T09:06:07.476" idx="4">
    <p:pos x="10" y="10"/>
    <p:text>regarding The Pointe:  replace Jack and Janeen Kammerer with Linda Van Dyke.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12T09:11:38.735" idx="7">
    <p:pos x="10" y="10"/>
    <p:text>Before page 39, insert slide inviting neighbors to BridgePointe night at Abuelo's, the Tast of Mexico, at 6:30pm, Tuesday, January 20, where neighbor and general manager Shane Willmann provides happy hour prices for drinks.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12T09:17:30.337" idx="10">
    <p:pos x="10" y="10"/>
    <p:text>Insert photo of Linda Van Dyke.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1-12T09:14:26.592" idx="9">
    <p:pos x="10" y="10"/>
    <p:text>Insert a new slide:  Door prize drawing for two $20 gift cards to Abuelo's, courtesy of neighbor and general manager Shane Willmann.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defTabSz="966646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defTabSz="966646">
              <a:defRPr sz="1300"/>
            </a:lvl1pPr>
          </a:lstStyle>
          <a:p>
            <a:pPr>
              <a:defRPr/>
            </a:pPr>
            <a:fld id="{A15EA5CC-3BD1-4DC2-B069-12B16B5DA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41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7A7DA-6622-4EFF-B3EB-F6E818448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15F41-121A-4CE7-8A52-14AA8B519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3F808-5BE0-4C98-B477-2408F0E1E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F6B5E-F52A-4704-99F0-4561103B0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20CB9-91C1-46FB-9161-B34C9F2A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C3900-3152-4948-888A-1F3C6DB10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50976-6F81-4059-97BF-1A9BD467D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14700-C0ED-492C-A285-37BB939C4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9F9C9-4C65-483E-BECC-E7268F074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AD0CB-7855-45BB-8A2B-516706786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0A55E-AED5-4A3B-B05A-19FA4249D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8A5A5-3E1F-42E9-9F66-BCAE7C7E9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DEFCF42-5ECB-4E58-BDCE-DDDF5CF1C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../log_20160813102240.xl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omments" Target="../comments/comment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comments" Target="../comments/commen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2017 Bridge Pointe</a:t>
            </a:r>
            <a:br>
              <a:rPr lang="en-US" sz="4000" dirty="0" smtClean="0"/>
            </a:br>
            <a:r>
              <a:rPr lang="en-US" sz="4000" dirty="0" smtClean="0"/>
              <a:t>Homes Association</a:t>
            </a:r>
            <a:br>
              <a:rPr lang="en-US" sz="4000" dirty="0" smtClean="0"/>
            </a:br>
            <a:r>
              <a:rPr lang="en-US" sz="4000" dirty="0" smtClean="0"/>
              <a:t>Meeting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Clardy</a:t>
            </a:r>
            <a:r>
              <a:rPr lang="en-US" dirty="0" smtClean="0"/>
              <a:t> Elementary School</a:t>
            </a:r>
          </a:p>
          <a:p>
            <a:pPr eaLnBrk="1" hangingPunct="1"/>
            <a:r>
              <a:rPr lang="en-US" dirty="0" smtClean="0"/>
              <a:t>January </a:t>
            </a:r>
            <a:r>
              <a:rPr lang="en-US" dirty="0"/>
              <a:t>9</a:t>
            </a:r>
            <a:r>
              <a:rPr lang="en-US" dirty="0" smtClean="0"/>
              <a:t>, 2017</a:t>
            </a:r>
          </a:p>
          <a:p>
            <a:pPr eaLnBrk="1" hangingPunct="1"/>
            <a:r>
              <a:rPr lang="en-US" dirty="0" smtClean="0"/>
              <a:t>7 p.m.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74847" y="5907088"/>
            <a:ext cx="40212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www.bridgepointekcmo.com</a:t>
            </a:r>
            <a:endParaRPr lang="en-US" sz="2400" dirty="0"/>
          </a:p>
        </p:txBody>
      </p:sp>
      <p:pic>
        <p:nvPicPr>
          <p:cNvPr id="1026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0010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Jason White</a:t>
            </a:r>
            <a:br>
              <a:rPr lang="en-US" dirty="0" smtClean="0"/>
            </a:br>
            <a:r>
              <a:rPr lang="en-US" dirty="0" smtClean="0"/>
              <a:t>President</a:t>
            </a:r>
          </a:p>
        </p:txBody>
      </p:sp>
      <p:pic>
        <p:nvPicPr>
          <p:cNvPr id="4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endParaRPr lang="en-US" sz="4000" dirty="0" smtClean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209800"/>
            <a:ext cx="8305800" cy="4191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Welcome – Approve Agenda</a:t>
            </a:r>
          </a:p>
          <a:p>
            <a:pPr eaLnBrk="1" hangingPunct="1"/>
            <a:r>
              <a:rPr lang="en-US" sz="2800" dirty="0" smtClean="0"/>
              <a:t>Approve minutes of January 11, 2016 annual meeting	</a:t>
            </a:r>
          </a:p>
          <a:p>
            <a:pPr eaLnBrk="1" hangingPunct="1"/>
            <a:endParaRPr lang="en-US" sz="28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2743200" y="3962400"/>
            <a:ext cx="4038600" cy="2773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/>
          <a:lstStyle/>
          <a:p>
            <a:r>
              <a:rPr lang="en-US" b="1" dirty="0" smtClean="0"/>
              <a:t>Welcome new neighbors!</a:t>
            </a:r>
            <a:br>
              <a:rPr lang="en-US" b="1" dirty="0" smtClean="0"/>
            </a:br>
            <a:r>
              <a:rPr lang="en-US" sz="3600" b="1" dirty="0" smtClean="0"/>
              <a:t>18</a:t>
            </a:r>
            <a:r>
              <a:rPr lang="en-US" sz="3200" b="1" dirty="0" smtClean="0"/>
              <a:t> Homes Sold in 2016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534400" cy="3992563"/>
          </a:xfrm>
        </p:spPr>
        <p:txBody>
          <a:bodyPr/>
          <a:lstStyle/>
          <a:p>
            <a:r>
              <a:rPr lang="en-US" sz="2400" dirty="0" smtClean="0"/>
              <a:t>Tony and Erika </a:t>
            </a:r>
            <a:r>
              <a:rPr lang="en-US" sz="2400" dirty="0" err="1" smtClean="0"/>
              <a:t>Costes</a:t>
            </a:r>
            <a:r>
              <a:rPr lang="en-US" sz="2400" dirty="0" smtClean="0"/>
              <a:t> 1601 NE 82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</a:t>
            </a:r>
            <a:r>
              <a:rPr lang="en-US" sz="2400" dirty="0" err="1" smtClean="0"/>
              <a:t>Ter</a:t>
            </a:r>
            <a:endParaRPr lang="en-US" sz="2400" dirty="0"/>
          </a:p>
          <a:p>
            <a:r>
              <a:rPr lang="en-US" sz="2400" dirty="0" smtClean="0"/>
              <a:t>Billy and </a:t>
            </a:r>
            <a:r>
              <a:rPr lang="en-US" sz="2400" dirty="0" err="1" smtClean="0"/>
              <a:t>Neele</a:t>
            </a:r>
            <a:r>
              <a:rPr lang="en-US" sz="2400" dirty="0" smtClean="0"/>
              <a:t> </a:t>
            </a:r>
            <a:r>
              <a:rPr lang="en-US" sz="2400" dirty="0" err="1" smtClean="0"/>
              <a:t>Lichner</a:t>
            </a:r>
            <a:r>
              <a:rPr lang="en-US" sz="2400" dirty="0" smtClean="0"/>
              <a:t> 1504 NE 82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</a:t>
            </a:r>
            <a:r>
              <a:rPr lang="en-US" sz="2400" dirty="0" err="1" smtClean="0"/>
              <a:t>Ter</a:t>
            </a:r>
            <a:r>
              <a:rPr lang="en-US" sz="2400" dirty="0" smtClean="0"/>
              <a:t> </a:t>
            </a:r>
            <a:r>
              <a:rPr lang="en-US" sz="2400" dirty="0"/>
              <a:t>    </a:t>
            </a:r>
            <a:endParaRPr lang="en-US" sz="2400" dirty="0" smtClean="0"/>
          </a:p>
          <a:p>
            <a:r>
              <a:rPr lang="en-US" sz="2400" dirty="0" smtClean="0"/>
              <a:t>Chris and Amber Webster 8334 N. Highland</a:t>
            </a:r>
          </a:p>
          <a:p>
            <a:r>
              <a:rPr lang="en-US" sz="2400" dirty="0" smtClean="0"/>
              <a:t>Josh and Tatiana </a:t>
            </a:r>
            <a:r>
              <a:rPr lang="en-US" sz="2400" dirty="0" err="1" smtClean="0"/>
              <a:t>Altena</a:t>
            </a:r>
            <a:r>
              <a:rPr lang="en-US" sz="2400" dirty="0" smtClean="0"/>
              <a:t> 1501 NE 82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</a:t>
            </a:r>
            <a:r>
              <a:rPr lang="en-US" sz="2400" dirty="0" err="1" smtClean="0"/>
              <a:t>Ter</a:t>
            </a:r>
            <a:endParaRPr lang="en-US" sz="2400" dirty="0" smtClean="0"/>
          </a:p>
          <a:p>
            <a:r>
              <a:rPr lang="en-US" sz="2400" dirty="0" smtClean="0"/>
              <a:t>Craig and Heidi </a:t>
            </a:r>
            <a:r>
              <a:rPr lang="en-US" sz="2400" dirty="0" err="1" smtClean="0"/>
              <a:t>Knaak</a:t>
            </a:r>
            <a:r>
              <a:rPr lang="en-US" sz="2400" dirty="0" smtClean="0"/>
              <a:t> 109 NE 82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</a:t>
            </a:r>
            <a:r>
              <a:rPr lang="en-US" sz="2400" dirty="0" err="1" smtClean="0"/>
              <a:t>Ter</a:t>
            </a:r>
            <a:endParaRPr lang="en-US" sz="2400" dirty="0" smtClean="0"/>
          </a:p>
          <a:p>
            <a:r>
              <a:rPr lang="en-US" sz="2400" dirty="0" smtClean="0"/>
              <a:t>Joel and Noelle </a:t>
            </a:r>
            <a:r>
              <a:rPr lang="en-US" sz="2400" dirty="0" err="1" smtClean="0"/>
              <a:t>Kitzman</a:t>
            </a:r>
            <a:r>
              <a:rPr lang="en-US" sz="2400" dirty="0" smtClean="0"/>
              <a:t> 8249 N. Wane Ct</a:t>
            </a:r>
          </a:p>
          <a:p>
            <a:r>
              <a:rPr lang="en-US" sz="2400" dirty="0" smtClean="0"/>
              <a:t>Randy and </a:t>
            </a:r>
            <a:r>
              <a:rPr lang="en-US" sz="2400" dirty="0" err="1" smtClean="0"/>
              <a:t>Lorrae</a:t>
            </a:r>
            <a:r>
              <a:rPr lang="en-US" sz="2400" dirty="0" smtClean="0"/>
              <a:t> Groff 8305 N. Flora</a:t>
            </a:r>
          </a:p>
          <a:p>
            <a:r>
              <a:rPr lang="en-US" sz="2400" dirty="0" smtClean="0"/>
              <a:t>Mark and Carrie </a:t>
            </a:r>
            <a:r>
              <a:rPr lang="en-US" sz="2400" dirty="0" err="1" smtClean="0"/>
              <a:t>Depetre</a:t>
            </a:r>
            <a:r>
              <a:rPr lang="en-US" sz="2400" dirty="0" smtClean="0"/>
              <a:t> 1934 NE 83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St</a:t>
            </a:r>
          </a:p>
          <a:p>
            <a:r>
              <a:rPr lang="en-US" sz="2400" dirty="0" smtClean="0"/>
              <a:t>Greg and Heather Olmstead 8341 N. Flora</a:t>
            </a:r>
            <a:endParaRPr lang="en-US" sz="24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Welcome new neighbors!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Logan and Kristin Anderson 8337 N. Highland</a:t>
            </a:r>
            <a:endParaRPr lang="en-US" sz="2400" dirty="0"/>
          </a:p>
          <a:p>
            <a:r>
              <a:rPr lang="en-US" sz="2400" dirty="0" smtClean="0"/>
              <a:t>Cameron and Nicole Pennington 1426 NE 83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St</a:t>
            </a:r>
            <a:endParaRPr lang="en-US" sz="2400" dirty="0"/>
          </a:p>
          <a:p>
            <a:r>
              <a:rPr lang="en-US" sz="2400" dirty="0" smtClean="0"/>
              <a:t>Jimmy and Trisha Davis 1608 NE 83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St</a:t>
            </a:r>
            <a:endParaRPr lang="en-US" sz="2400" dirty="0"/>
          </a:p>
          <a:p>
            <a:r>
              <a:rPr lang="en-US" sz="2400" dirty="0" smtClean="0"/>
              <a:t>Grace and Pius Orji 8242 N. Flora</a:t>
            </a:r>
            <a:r>
              <a:rPr lang="en-US" sz="2400" dirty="0"/>
              <a:t> </a:t>
            </a:r>
            <a:endParaRPr lang="en-US" sz="2400" dirty="0" smtClean="0"/>
          </a:p>
          <a:p>
            <a:r>
              <a:rPr lang="en-US" sz="2400" dirty="0" smtClean="0"/>
              <a:t>Russ and Samantha Oswald 1705 NE 82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</a:t>
            </a:r>
            <a:r>
              <a:rPr lang="en-US" sz="2400" dirty="0" err="1" smtClean="0"/>
              <a:t>Ter</a:t>
            </a:r>
            <a:endParaRPr lang="en-US" sz="2400" dirty="0" smtClean="0"/>
          </a:p>
          <a:p>
            <a:r>
              <a:rPr lang="en-US" sz="2400" dirty="0" smtClean="0"/>
              <a:t>Kenan and Erna </a:t>
            </a:r>
            <a:r>
              <a:rPr lang="en-US" sz="2400" dirty="0" err="1" smtClean="0"/>
              <a:t>Karaga</a:t>
            </a:r>
            <a:r>
              <a:rPr lang="en-US" sz="2400" dirty="0" smtClean="0"/>
              <a:t> 8260 N. Woodland</a:t>
            </a:r>
          </a:p>
          <a:p>
            <a:r>
              <a:rPr lang="en-US" sz="2400" dirty="0" smtClean="0"/>
              <a:t>Michelle Burkes 8302 N. Highland</a:t>
            </a:r>
          </a:p>
          <a:p>
            <a:r>
              <a:rPr lang="en-US" sz="2400" dirty="0" smtClean="0"/>
              <a:t>Dennis and Alycia Woodman 8313 N. Highland</a:t>
            </a:r>
          </a:p>
          <a:p>
            <a:r>
              <a:rPr lang="en-US" sz="2400" dirty="0" smtClean="0"/>
              <a:t>David and Maggie Lindell 8233 N. Flora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645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 in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Continued to catch up and looking to the future! </a:t>
            </a:r>
          </a:p>
          <a:p>
            <a:endParaRPr lang="en-US" dirty="0" smtClean="0"/>
          </a:p>
          <a:p>
            <a:r>
              <a:rPr lang="en-US" dirty="0" smtClean="0"/>
              <a:t>5 year plan – significant project/commitment of time</a:t>
            </a:r>
          </a:p>
          <a:p>
            <a:endParaRPr lang="en-US" dirty="0"/>
          </a:p>
          <a:p>
            <a:r>
              <a:rPr lang="en-US" dirty="0" smtClean="0"/>
              <a:t>Tremendous amount of work done on behalf of the neighborhood by board and volunteers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Accomplishments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Increase in communications</a:t>
            </a:r>
          </a:p>
          <a:p>
            <a:r>
              <a:rPr lang="en-US" sz="2800" dirty="0" smtClean="0"/>
              <a:t>5 Year Plan developed to be updated yearly </a:t>
            </a:r>
          </a:p>
          <a:p>
            <a:r>
              <a:rPr lang="en-US" sz="2800" dirty="0" smtClean="0"/>
              <a:t>Key Fobs at pool went smoothly – includes reporting</a:t>
            </a:r>
            <a:r>
              <a:rPr lang="en-US" sz="1400" dirty="0" smtClean="0">
                <a:hlinkClick r:id="rId2" action="ppaction://hlinkfile"/>
              </a:rPr>
              <a:t>..\log_20160813102240.xls</a:t>
            </a:r>
            <a:endParaRPr lang="en-US" sz="2800" dirty="0" smtClean="0"/>
          </a:p>
          <a:p>
            <a:r>
              <a:rPr lang="en-US" sz="2800" dirty="0" smtClean="0"/>
              <a:t>New Pump/Filter worked well and saved water</a:t>
            </a:r>
          </a:p>
          <a:p>
            <a:r>
              <a:rPr lang="en-US" sz="2800" dirty="0" smtClean="0"/>
              <a:t>Reserves/Cash,  allowed for fall painting and repair of pool</a:t>
            </a:r>
          </a:p>
          <a:p>
            <a:r>
              <a:rPr lang="en-US" sz="2800" dirty="0"/>
              <a:t>2017 looks to be first year to significantly increase reserves for large projects/maintenance on horizon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9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762000"/>
          </a:xfrm>
        </p:spPr>
        <p:txBody>
          <a:bodyPr/>
          <a:lstStyle/>
          <a:p>
            <a:pPr eaLnBrk="1" hangingPunct="1"/>
            <a:r>
              <a:rPr lang="en-US" sz="4000" smtClean="0"/>
              <a:t> </a:t>
            </a:r>
            <a:r>
              <a:rPr lang="en-US" sz="4000" b="1" smtClean="0"/>
              <a:t>Block Captain Program</a:t>
            </a:r>
            <a:br>
              <a:rPr lang="en-US" sz="4000" b="1" smtClean="0"/>
            </a:br>
            <a:endParaRPr lang="en-US" sz="4000" b="1" smtClean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4000" dirty="0" smtClean="0"/>
              <a:t>Block Captain Leader:</a:t>
            </a:r>
          </a:p>
          <a:p>
            <a:pPr eaLnBrk="1" hangingPunct="1"/>
            <a:endParaRPr lang="en-US" sz="4000" dirty="0" smtClean="0"/>
          </a:p>
          <a:p>
            <a:pPr algn="ctr" eaLnBrk="1" hangingPunct="1">
              <a:buFontTx/>
              <a:buNone/>
            </a:pPr>
            <a:r>
              <a:rPr lang="en-US" sz="4000" dirty="0" smtClean="0"/>
              <a:t>Linda Van Dyke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1"/>
            <a:ext cx="8229600" cy="3733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b="1" dirty="0" smtClean="0"/>
              <a:t>BLOCK CAPTAINS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5257800" y="25908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196982"/>
              </p:ext>
            </p:extLst>
          </p:nvPr>
        </p:nvGraphicFramePr>
        <p:xfrm>
          <a:off x="609600" y="2133594"/>
          <a:ext cx="2286000" cy="4191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</a:tblGrid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Carolyn McClure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Irene </a:t>
                      </a:r>
                      <a:r>
                        <a:rPr lang="en-US" sz="1600" b="1" u="none" strike="noStrike" dirty="0" err="1">
                          <a:effectLst/>
                        </a:rPr>
                        <a:t>Siedler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Susan Baumgartner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Janet Harrington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Mary Jacobi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Jackie Clifton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Jill Dickson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897539"/>
              </p:ext>
            </p:extLst>
          </p:nvPr>
        </p:nvGraphicFramePr>
        <p:xfrm>
          <a:off x="3048000" y="2133600"/>
          <a:ext cx="2590800" cy="4190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0800"/>
              </a:tblGrid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Dee Breedlove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Patty Meek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Joyce </a:t>
                      </a:r>
                      <a:r>
                        <a:rPr lang="en-US" sz="1600" b="1" u="none" strike="noStrike" dirty="0" err="1">
                          <a:effectLst/>
                        </a:rPr>
                        <a:t>Leimkuhler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Mary Kay </a:t>
                      </a:r>
                      <a:r>
                        <a:rPr lang="en-US" sz="1600" b="1" u="none" strike="noStrike" dirty="0" err="1">
                          <a:effectLst/>
                        </a:rPr>
                        <a:t>Frommelt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Joy McManus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Mary Wilkens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8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Tana Stock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168303"/>
              </p:ext>
            </p:extLst>
          </p:nvPr>
        </p:nvGraphicFramePr>
        <p:xfrm>
          <a:off x="5690507" y="2209800"/>
          <a:ext cx="2462893" cy="41148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2893"/>
              </a:tblGrid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Al Neal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Linda Jones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Marcie Van Dyke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Doris Crews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</a:rPr>
                        <a:t>Graden</a:t>
                      </a:r>
                      <a:r>
                        <a:rPr lang="en-US" sz="1600" b="1" u="none" strike="noStrike" dirty="0">
                          <a:effectLst/>
                        </a:rPr>
                        <a:t> Snow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Linda Spotts Michael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78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Paul Link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1"/>
            <a:ext cx="2971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057400"/>
            <a:ext cx="4876800" cy="2895600"/>
          </a:xfrm>
        </p:spPr>
        <p:txBody>
          <a:bodyPr/>
          <a:lstStyle/>
          <a:p>
            <a:pPr eaLnBrk="1" hangingPunct="1"/>
            <a:r>
              <a:rPr lang="en-US" dirty="0" smtClean="0"/>
              <a:t>Chad Brantley</a:t>
            </a:r>
            <a:br>
              <a:rPr lang="en-US" dirty="0" smtClean="0"/>
            </a:br>
            <a:r>
              <a:rPr lang="en-US" dirty="0" smtClean="0"/>
              <a:t>Vice-President</a:t>
            </a:r>
          </a:p>
        </p:txBody>
      </p:sp>
      <p:pic>
        <p:nvPicPr>
          <p:cNvPr id="4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Thank 2016 Coordinators</a:t>
            </a:r>
            <a:br>
              <a:rPr lang="en-US" sz="4000" dirty="0" smtClean="0"/>
            </a:br>
            <a:r>
              <a:rPr lang="en-US" sz="4000" dirty="0" smtClean="0"/>
              <a:t>of activities and programs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382000" cy="4830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           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smtClean="0"/>
              <a:t>  </a:t>
            </a:r>
            <a:endParaRPr lang="en-US" sz="2000" b="1" dirty="0" smtClean="0"/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TGIF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Barbeque Show Down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Garage Sale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Independence Day Parade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Welcome Wagon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Pool Party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err="1" smtClean="0"/>
              <a:t>Oktoberbest</a:t>
            </a:r>
            <a:r>
              <a:rPr lang="en-US" sz="2000" dirty="0" smtClean="0"/>
              <a:t>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Egg Hunt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Shuffleboard Tournament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Dumpster Days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Flags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u="sng" dirty="0" smtClean="0"/>
              <a:t>The Pointe</a:t>
            </a:r>
            <a:r>
              <a:rPr lang="en-US" sz="2000" dirty="0" smtClean="0"/>
              <a:t>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Website – pics/articles/ideas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E-mail news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533400"/>
            <a:ext cx="8229600" cy="6096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3600" b="1" dirty="0" smtClean="0"/>
              <a:t>Regular Activities for 2017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36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Garage Sale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BBQ Showdown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Egg Hunt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Independence Day Parade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Pool Party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Dumpster Days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Oktoberfest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Shuffleboard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Monthly TGIF Social Hours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Monthly Kitchen Table Poker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479925" y="590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b="1" dirty="0" smtClean="0"/>
              <a:t>Coordinator Needs</a:t>
            </a:r>
          </a:p>
          <a:p>
            <a:r>
              <a:rPr lang="en-US" sz="2400" dirty="0" smtClean="0"/>
              <a:t>Garage Sale</a:t>
            </a:r>
          </a:p>
          <a:p>
            <a:r>
              <a:rPr lang="en-US" sz="2400" dirty="0" smtClean="0"/>
              <a:t>Egg Hunt</a:t>
            </a:r>
          </a:p>
          <a:p>
            <a:r>
              <a:rPr lang="en-US" sz="2400" dirty="0" smtClean="0"/>
              <a:t>Website pics/articles/happenings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-------------------------------------------------------------------------</a:t>
            </a:r>
          </a:p>
          <a:p>
            <a:pPr marL="0" indent="0" algn="ctr">
              <a:buNone/>
            </a:pPr>
            <a:r>
              <a:rPr lang="en-US" b="1" dirty="0" smtClean="0"/>
              <a:t>Volunteer Needs</a:t>
            </a:r>
          </a:p>
          <a:p>
            <a:r>
              <a:rPr lang="en-US" sz="2400" dirty="0" smtClean="0"/>
              <a:t>Garage Sale Signs</a:t>
            </a:r>
          </a:p>
          <a:p>
            <a:r>
              <a:rPr lang="en-US" sz="2400" dirty="0" smtClean="0"/>
              <a:t>Dumpster Day</a:t>
            </a:r>
          </a:p>
          <a:p>
            <a:r>
              <a:rPr lang="en-US" sz="2400" dirty="0" smtClean="0"/>
              <a:t>Painting of </a:t>
            </a:r>
            <a:r>
              <a:rPr lang="en-US" sz="2400" dirty="0" err="1" smtClean="0"/>
              <a:t>Pumphouse</a:t>
            </a:r>
            <a:r>
              <a:rPr lang="en-US" sz="2400" dirty="0" smtClean="0"/>
              <a:t> Bathrooms</a:t>
            </a:r>
          </a:p>
          <a:p>
            <a:r>
              <a:rPr lang="en-US" sz="2400" dirty="0" smtClean="0"/>
              <a:t>Pool Closing lockup (weekly)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1"/>
            <a:ext cx="2971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30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441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b="1" dirty="0" smtClean="0"/>
              <a:t>NEW ACTIVITIES</a:t>
            </a:r>
          </a:p>
          <a:p>
            <a:pPr algn="ctr" eaLnBrk="1" hangingPunct="1">
              <a:buFontTx/>
              <a:buNone/>
            </a:pPr>
            <a:r>
              <a:rPr lang="en-US" sz="4000" b="1" dirty="0" smtClean="0"/>
              <a:t>for 2016</a:t>
            </a:r>
          </a:p>
          <a:p>
            <a:pPr algn="ctr" eaLnBrk="1" hangingPunct="1">
              <a:buFontTx/>
              <a:buNone/>
            </a:pPr>
            <a:endParaRPr lang="en-US" sz="4000" b="1" dirty="0" smtClean="0"/>
          </a:p>
          <a:p>
            <a:pPr algn="ctr" eaLnBrk="1" hangingPunct="1">
              <a:buFontTx/>
              <a:buNone/>
            </a:pPr>
            <a:endParaRPr lang="en-US" sz="2400" b="1" dirty="0" smtClean="0"/>
          </a:p>
          <a:p>
            <a:pPr algn="ctr" eaLnBrk="1" hangingPunct="1">
              <a:buNone/>
            </a:pPr>
            <a:r>
              <a:rPr lang="en-US" u="sng" dirty="0" smtClean="0"/>
              <a:t>Ideas always welcome – contact a board member directly </a:t>
            </a:r>
          </a:p>
          <a:p>
            <a:pPr eaLnBrk="1" hangingPunct="1">
              <a:buFontTx/>
              <a:buNone/>
            </a:pPr>
            <a:endParaRPr lang="en-US" u="sng" dirty="0" smtClean="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352800" y="6248400"/>
            <a:ext cx="1311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400"/>
          </a:p>
        </p:txBody>
      </p:sp>
      <p:pic>
        <p:nvPicPr>
          <p:cNvPr id="6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/>
              <a:t>COMMUNICATIONS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7772400" cy="5029200"/>
          </a:xfrm>
        </p:spPr>
        <p:txBody>
          <a:bodyPr/>
          <a:lstStyle/>
          <a:p>
            <a:pPr eaLnBrk="1" hangingPunct="1"/>
            <a:r>
              <a:rPr lang="en-US" dirty="0" smtClean="0"/>
              <a:t>Website</a:t>
            </a:r>
            <a:r>
              <a:rPr lang="en-US" sz="2800" dirty="0" smtClean="0"/>
              <a:t> – www.brigepointekcmo.com</a:t>
            </a:r>
            <a:endParaRPr lang="en-US" sz="2800" u="sng" dirty="0" smtClean="0"/>
          </a:p>
          <a:p>
            <a:pPr eaLnBrk="1" hangingPunct="1"/>
            <a:endParaRPr lang="en-US" sz="2800" u="sng" dirty="0" smtClean="0"/>
          </a:p>
          <a:p>
            <a:pPr eaLnBrk="1" hangingPunct="1"/>
            <a:r>
              <a:rPr lang="en-US" dirty="0" smtClean="0"/>
              <a:t>E-mail network</a:t>
            </a:r>
            <a:r>
              <a:rPr lang="en-US" sz="2800" dirty="0" smtClean="0"/>
              <a:t> – coordinated by </a:t>
            </a:r>
            <a:r>
              <a:rPr lang="en-US" sz="2800" b="1" dirty="0" smtClean="0"/>
              <a:t>Mike Power</a:t>
            </a:r>
            <a:r>
              <a:rPr lang="en-US" sz="2800" dirty="0" smtClean="0"/>
              <a:t> (Sign up to get news at </a:t>
            </a:r>
            <a:r>
              <a:rPr lang="en-US" sz="2800" u="sng" dirty="0" smtClean="0">
                <a:solidFill>
                  <a:srgbClr val="00B0F0"/>
                </a:solidFill>
              </a:rPr>
              <a:t>mikerewop@gmail.com</a:t>
            </a:r>
            <a:r>
              <a:rPr lang="en-US" sz="2800" dirty="0" smtClean="0"/>
              <a:t>)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dirty="0" smtClean="0"/>
              <a:t>Facebook</a:t>
            </a:r>
            <a:r>
              <a:rPr lang="en-US" sz="2800" dirty="0" smtClean="0"/>
              <a:t> –  (sign up at facebook.com.)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 smtClean="0"/>
              <a:t>The Pointe - Newsletter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3622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4384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Joanne Link</a:t>
            </a:r>
            <a:br>
              <a:rPr lang="en-US" sz="4000" dirty="0" smtClean="0"/>
            </a:br>
            <a:r>
              <a:rPr lang="en-US" sz="4000" dirty="0" smtClean="0"/>
              <a:t>Treasurer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479925" y="590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pic>
        <p:nvPicPr>
          <p:cNvPr id="5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229600" cy="615950"/>
          </a:xfrm>
        </p:spPr>
        <p:txBody>
          <a:bodyPr/>
          <a:lstStyle/>
          <a:p>
            <a:pPr eaLnBrk="1" hangingPunct="1"/>
            <a:r>
              <a:rPr lang="en-US" dirty="0" smtClean="0"/>
              <a:t>2016 Financials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209800"/>
            <a:ext cx="6781800" cy="37338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• </a:t>
            </a:r>
            <a:r>
              <a:rPr lang="en-US" sz="2400" dirty="0" smtClean="0"/>
              <a:t>TOTAL INCOME      $ 68,091.62</a:t>
            </a:r>
          </a:p>
          <a:p>
            <a:pPr>
              <a:buNone/>
            </a:pPr>
            <a:r>
              <a:rPr lang="en-US" sz="2400" dirty="0" smtClean="0"/>
              <a:t>• TOTAL EXPENSES  $ 62,843.65</a:t>
            </a:r>
          </a:p>
          <a:p>
            <a:pPr>
              <a:buNone/>
            </a:pPr>
            <a:r>
              <a:rPr lang="en-US" sz="2000" dirty="0" smtClean="0"/>
              <a:t>	Activities = $1,504.71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Landscaping = $9,010.56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Pool = $37,745.11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Utilities = $8,335.16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Misc</a:t>
            </a:r>
            <a:r>
              <a:rPr lang="en-US" sz="2000" dirty="0" smtClean="0"/>
              <a:t> = $6,248.11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476750" y="590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pic>
        <p:nvPicPr>
          <p:cNvPr id="6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1"/>
            <a:ext cx="2895600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229600" cy="615950"/>
          </a:xfrm>
        </p:spPr>
        <p:txBody>
          <a:bodyPr/>
          <a:lstStyle/>
          <a:p>
            <a:pPr eaLnBrk="1" hangingPunct="1"/>
            <a:r>
              <a:rPr lang="en-US" dirty="0" smtClean="0"/>
              <a:t>2016 Financials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209800"/>
            <a:ext cx="6781800" cy="37338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• </a:t>
            </a:r>
            <a:r>
              <a:rPr lang="en-US" sz="2000" dirty="0"/>
              <a:t> </a:t>
            </a:r>
            <a:r>
              <a:rPr lang="en-US" sz="2000" dirty="0" smtClean="0"/>
              <a:t>CASH ON HAND:</a:t>
            </a:r>
          </a:p>
          <a:p>
            <a:pPr>
              <a:buNone/>
            </a:pPr>
            <a:r>
              <a:rPr lang="en-US" sz="2000" dirty="0" smtClean="0"/>
              <a:t>		(as of 12-31-16) $ 1,534.66 (Checking)</a:t>
            </a:r>
          </a:p>
          <a:p>
            <a:pPr>
              <a:buNone/>
            </a:pPr>
            <a:r>
              <a:rPr lang="en-US" sz="2000" dirty="0" smtClean="0"/>
              <a:t>	</a:t>
            </a:r>
          </a:p>
          <a:p>
            <a:pPr>
              <a:buNone/>
            </a:pPr>
            <a:r>
              <a:rPr lang="en-US" sz="2000" dirty="0" smtClean="0"/>
              <a:t>•  Reserves: $12,398.24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 smtClean="0"/>
              <a:t>Reserves add for 2016 = $5,299.00 </a:t>
            </a:r>
          </a:p>
          <a:p>
            <a:pPr lvl="1"/>
            <a:r>
              <a:rPr lang="en-US" sz="1600" dirty="0" smtClean="0"/>
              <a:t>(negative net income last year)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476750" y="590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pic>
        <p:nvPicPr>
          <p:cNvPr id="6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1"/>
            <a:ext cx="2895600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66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P&amp;L</a:t>
            </a:r>
          </a:p>
          <a:p>
            <a:endParaRPr lang="en-US" dirty="0" smtClean="0"/>
          </a:p>
          <a:p>
            <a:r>
              <a:rPr lang="en-US" dirty="0" smtClean="0"/>
              <a:t>2017 Budget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9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Matt Ryan</a:t>
            </a:r>
            <a:br>
              <a:rPr lang="en-US" dirty="0" smtClean="0"/>
            </a:br>
            <a:r>
              <a:rPr lang="en-US" dirty="0" smtClean="0"/>
              <a:t>Pool Chairman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470400" y="590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pic>
        <p:nvPicPr>
          <p:cNvPr id="5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 Improvements /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400" dirty="0" smtClean="0"/>
              <a:t>Paint – restrooms</a:t>
            </a:r>
          </a:p>
          <a:p>
            <a:r>
              <a:rPr lang="en-US" sz="2400" dirty="0" smtClean="0"/>
              <a:t>New “Rules” Sign</a:t>
            </a:r>
          </a:p>
          <a:p>
            <a:r>
              <a:rPr lang="en-US" sz="2400" dirty="0" smtClean="0"/>
              <a:t>Shade on pergola</a:t>
            </a:r>
          </a:p>
          <a:p>
            <a:r>
              <a:rPr lang="en-US" sz="2400" dirty="0" smtClean="0"/>
              <a:t>Plumbing repaired</a:t>
            </a:r>
          </a:p>
          <a:p>
            <a:r>
              <a:rPr lang="en-US" sz="2400" dirty="0" smtClean="0"/>
              <a:t>Auto Light switches</a:t>
            </a:r>
          </a:p>
          <a:p>
            <a:r>
              <a:rPr lang="en-US" sz="2400" dirty="0" smtClean="0"/>
              <a:t>New Timer for parking lot lights</a:t>
            </a:r>
          </a:p>
          <a:p>
            <a:r>
              <a:rPr lang="en-US" sz="2400" dirty="0" smtClean="0"/>
              <a:t>New LED lighting </a:t>
            </a:r>
          </a:p>
          <a:p>
            <a:r>
              <a:rPr lang="en-US" sz="2400" dirty="0" smtClean="0"/>
              <a:t>New Key Fob system</a:t>
            </a:r>
          </a:p>
          <a:p>
            <a:r>
              <a:rPr lang="en-US" sz="2400" dirty="0" smtClean="0"/>
              <a:t>New Pump/Filter</a:t>
            </a:r>
          </a:p>
          <a:p>
            <a:r>
              <a:rPr lang="en-US" sz="2400" dirty="0" smtClean="0"/>
              <a:t>Painting/tile repair/skimmers done this fall on pools</a:t>
            </a:r>
          </a:p>
          <a:p>
            <a:r>
              <a:rPr lang="en-US" sz="2400" dirty="0" err="1" smtClean="0"/>
              <a:t>Wifi</a:t>
            </a:r>
            <a:r>
              <a:rPr lang="en-US" sz="2400" dirty="0" smtClean="0"/>
              <a:t>/internet</a:t>
            </a:r>
          </a:p>
          <a:p>
            <a:r>
              <a:rPr lang="en-US" sz="2400" dirty="0" smtClean="0"/>
              <a:t>Termite Treatment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 2017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Chair Replacement</a:t>
            </a:r>
          </a:p>
          <a:p>
            <a:r>
              <a:rPr lang="en-US" sz="3600" dirty="0" smtClean="0"/>
              <a:t>Staining of pergola in fall</a:t>
            </a:r>
          </a:p>
          <a:p>
            <a:r>
              <a:rPr lang="en-US" sz="3600" dirty="0" smtClean="0"/>
              <a:t>Step Painting on entrance</a:t>
            </a:r>
          </a:p>
          <a:p>
            <a:r>
              <a:rPr lang="en-US" sz="3600" dirty="0" smtClean="0"/>
              <a:t>Finish painting restrooms/Doors</a:t>
            </a:r>
          </a:p>
          <a:p>
            <a:r>
              <a:rPr lang="en-US" sz="3600" dirty="0" smtClean="0"/>
              <a:t>Safety equipment and city requirements</a:t>
            </a:r>
          </a:p>
          <a:p>
            <a:r>
              <a:rPr lang="en-US" sz="3600" dirty="0" smtClean="0"/>
              <a:t>Continue looking at screen repair options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46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2098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4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Bob Hiatt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4400" dirty="0" smtClean="0"/>
              <a:t> Landscaping </a:t>
            </a:r>
            <a:endParaRPr kumimoji="0" lang="en-US" sz="4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 Completed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772400" cy="4525963"/>
          </a:xfrm>
        </p:spPr>
        <p:txBody>
          <a:bodyPr/>
          <a:lstStyle/>
          <a:p>
            <a:r>
              <a:rPr lang="en-US" dirty="0" smtClean="0"/>
              <a:t>Bushes/Area on NE side of pool</a:t>
            </a:r>
          </a:p>
          <a:p>
            <a:r>
              <a:rPr lang="en-US" dirty="0" smtClean="0"/>
              <a:t>Entry sign lighting and wiring</a:t>
            </a:r>
          </a:p>
          <a:p>
            <a:r>
              <a:rPr lang="en-US" dirty="0" smtClean="0"/>
              <a:t>New Contract on maintenance </a:t>
            </a:r>
          </a:p>
          <a:p>
            <a:r>
              <a:rPr lang="en-US" dirty="0" smtClean="0"/>
              <a:t>Trees and Limbs Removed by Pool</a:t>
            </a:r>
          </a:p>
          <a:p>
            <a:r>
              <a:rPr lang="en-US" dirty="0" smtClean="0"/>
              <a:t>North Wayne entrance sign painted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 for 2017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r>
              <a:rPr lang="en-US" dirty="0" smtClean="0"/>
              <a:t>Grass Plants behind pool parking lot</a:t>
            </a:r>
          </a:p>
          <a:p>
            <a:r>
              <a:rPr lang="en-US" dirty="0" smtClean="0"/>
              <a:t>Sealing of retaining wall on North Wayne</a:t>
            </a:r>
          </a:p>
          <a:p>
            <a:r>
              <a:rPr lang="en-US" dirty="0" smtClean="0"/>
              <a:t>Tops of posts at main entrance to be painted</a:t>
            </a:r>
          </a:p>
          <a:p>
            <a:r>
              <a:rPr lang="en-US" dirty="0" smtClean="0"/>
              <a:t>Drainage concerns behind </a:t>
            </a:r>
            <a:r>
              <a:rPr lang="en-US" dirty="0" err="1" smtClean="0"/>
              <a:t>pumphouse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0480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Jeff Lee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098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4400" dirty="0" smtClean="0"/>
              <a:t> Architecture/Compliance </a:t>
            </a:r>
            <a:endParaRPr kumimoji="0" lang="en-US" sz="4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470400" y="590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pic>
        <p:nvPicPr>
          <p:cNvPr id="8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4191000" cy="46783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 b="1" dirty="0" smtClean="0"/>
              <a:t>Larry Hanson </a:t>
            </a:r>
          </a:p>
          <a:p>
            <a:pPr algn="ctr" eaLnBrk="1" hangingPunct="1">
              <a:buFontTx/>
              <a:buNone/>
            </a:pPr>
            <a:r>
              <a:rPr lang="en-US" sz="4000" b="1" dirty="0" smtClean="0"/>
              <a:t>Good-Neighbor Award</a:t>
            </a:r>
          </a:p>
          <a:p>
            <a:pPr algn="ctr" eaLnBrk="1" hangingPunct="1">
              <a:buFontTx/>
              <a:buNone/>
            </a:pPr>
            <a:r>
              <a:rPr lang="en-US" sz="3600" dirty="0" smtClean="0"/>
              <a:t>for </a:t>
            </a:r>
          </a:p>
          <a:p>
            <a:pPr algn="ctr" eaLnBrk="1" hangingPunct="1">
              <a:buFontTx/>
              <a:buNone/>
            </a:pPr>
            <a:r>
              <a:rPr lang="en-US" sz="3600" dirty="0" smtClean="0"/>
              <a:t>outstanding service </a:t>
            </a:r>
          </a:p>
          <a:p>
            <a:pPr algn="ctr" eaLnBrk="1" hangingPunct="1">
              <a:buFontTx/>
              <a:buNone/>
            </a:pPr>
            <a:r>
              <a:rPr lang="en-US" sz="3600" dirty="0" smtClean="0"/>
              <a:t>to</a:t>
            </a:r>
          </a:p>
          <a:p>
            <a:pPr algn="ctr" eaLnBrk="1" hangingPunct="1">
              <a:buFontTx/>
              <a:buNone/>
            </a:pPr>
            <a:r>
              <a:rPr lang="en-US" sz="3600" dirty="0" smtClean="0"/>
              <a:t> Bridge Pointe</a:t>
            </a:r>
          </a:p>
        </p:txBody>
      </p:sp>
      <p:pic>
        <p:nvPicPr>
          <p:cNvPr id="6" name="Picture 5" descr="Hanson pic cropp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392522"/>
            <a:ext cx="3352800" cy="49721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8600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6096000" cy="1676400"/>
          </a:xfrm>
        </p:spPr>
        <p:txBody>
          <a:bodyPr/>
          <a:lstStyle/>
          <a:p>
            <a:pPr eaLnBrk="1" hangingPunct="1"/>
            <a:r>
              <a:rPr lang="en-US" sz="5400" b="1" smtClean="0"/>
              <a:t>Brian McCrary</a:t>
            </a:r>
            <a:endParaRPr lang="en-US" sz="5400" b="1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133600"/>
            <a:ext cx="5715000" cy="4419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dirty="0" smtClean="0"/>
              <a:t>Recipient of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dirty="0" smtClean="0"/>
              <a:t>2016 “Larry Hanson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dirty="0" smtClean="0"/>
              <a:t> Good Neighbor Award”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800" b="1" dirty="0" smtClean="0"/>
              <a:t>New Business</a:t>
            </a:r>
          </a:p>
          <a:p>
            <a:pPr algn="ctr" eaLnBrk="1" hangingPunct="1">
              <a:buFontTx/>
              <a:buNone/>
            </a:pPr>
            <a:endParaRPr lang="en-US" sz="4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Vice President Chad Brantley leaving position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Architecture Chair Jeff Lee leaving position</a:t>
            </a:r>
          </a:p>
        </p:txBody>
      </p:sp>
      <p:pic>
        <p:nvPicPr>
          <p:cNvPr id="4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5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95400"/>
            <a:ext cx="8153400" cy="1600200"/>
          </a:xfrm>
        </p:spPr>
        <p:txBody>
          <a:bodyPr/>
          <a:lstStyle/>
          <a:p>
            <a:pPr eaLnBrk="1" hangingPunct="1"/>
            <a:r>
              <a:rPr lang="en-US" sz="4000" b="1" smtClean="0"/>
              <a:t> </a:t>
            </a:r>
            <a:r>
              <a:rPr lang="en-US" sz="4000" b="1" dirty="0" smtClean="0"/>
              <a:t>Election of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4000" b="1" dirty="0" smtClean="0"/>
              <a:t>Board Members</a:t>
            </a:r>
            <a:endParaRPr lang="en-US" sz="4000" dirty="0" smtClean="0"/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4343400" y="5867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914400" y="2743200"/>
            <a:ext cx="7848600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smtClean="0">
                <a:solidFill>
                  <a:schemeClr val="tx2"/>
                </a:solidFill>
              </a:rPr>
              <a:t>President – Jason White                       Vice President – </a:t>
            </a:r>
            <a:r>
              <a:rPr lang="en-US" sz="3200" b="1" i="1" dirty="0" smtClean="0">
                <a:solidFill>
                  <a:schemeClr val="tx2"/>
                </a:solidFill>
              </a:rPr>
              <a:t>Christi Smith</a:t>
            </a:r>
            <a:r>
              <a:rPr lang="en-US" sz="3200" dirty="0">
                <a:solidFill>
                  <a:schemeClr val="tx2"/>
                </a:solidFill>
              </a:rPr>
              <a:t/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 smtClean="0">
                <a:solidFill>
                  <a:schemeClr val="tx2"/>
                </a:solidFill>
              </a:rPr>
              <a:t>Pool Chair – Matt Ryan</a:t>
            </a:r>
            <a:br>
              <a:rPr lang="en-US" sz="3200" dirty="0" smtClean="0">
                <a:solidFill>
                  <a:schemeClr val="tx2"/>
                </a:solidFill>
              </a:rPr>
            </a:br>
            <a:r>
              <a:rPr lang="en-US" sz="3200" dirty="0" smtClean="0">
                <a:solidFill>
                  <a:schemeClr val="tx2"/>
                </a:solidFill>
              </a:rPr>
              <a:t>Landscaping Chair – Bob Hiatt     Secretary – Kristy Cofer</a:t>
            </a:r>
            <a:br>
              <a:rPr lang="en-US" sz="3200" dirty="0" smtClean="0">
                <a:solidFill>
                  <a:schemeClr val="tx2"/>
                </a:solidFill>
              </a:rPr>
            </a:br>
            <a:r>
              <a:rPr lang="en-US" sz="3200" dirty="0" smtClean="0">
                <a:solidFill>
                  <a:schemeClr val="tx2"/>
                </a:solidFill>
              </a:rPr>
              <a:t>Treasurer – Joanne Link           Architecture – </a:t>
            </a:r>
            <a:r>
              <a:rPr lang="en-US" sz="3200" b="1" i="1" dirty="0" smtClean="0">
                <a:solidFill>
                  <a:schemeClr val="tx2"/>
                </a:solidFill>
              </a:rPr>
              <a:t>Terry Crawford</a:t>
            </a:r>
            <a:endParaRPr lang="en-US" sz="3200" b="1" i="1" dirty="0" smtClean="0"/>
          </a:p>
          <a:p>
            <a:pPr algn="ctr">
              <a:spcBef>
                <a:spcPct val="50000"/>
              </a:spcBef>
            </a:pPr>
            <a:endParaRPr lang="en-US" sz="3600" b="1" dirty="0" smtClean="0"/>
          </a:p>
        </p:txBody>
      </p:sp>
      <p:pic>
        <p:nvPicPr>
          <p:cNvPr id="7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1"/>
            <a:ext cx="2971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800" dirty="0" smtClean="0">
                <a:latin typeface="Times New Roman" pitchFamily="18" charset="0"/>
              </a:rPr>
              <a:t>Drawing for gift cards and 50/50 Raffle</a:t>
            </a:r>
          </a:p>
          <a:p>
            <a:pPr algn="ctr" eaLnBrk="1" hangingPunct="1">
              <a:buFontTx/>
              <a:buNone/>
            </a:pPr>
            <a:r>
              <a:rPr lang="en-US" sz="4800" dirty="0" smtClean="0">
                <a:latin typeface="Times New Roman" pitchFamily="18" charset="0"/>
              </a:rPr>
              <a:t>Thank you for attending.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819400" y="4800600"/>
            <a:ext cx="411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www.bridgepointekcmo.com</a:t>
            </a:r>
            <a:endParaRPr lang="en-US" sz="2400" dirty="0"/>
          </a:p>
        </p:txBody>
      </p:sp>
      <p:pic>
        <p:nvPicPr>
          <p:cNvPr id="6" name="Picture 2" descr="C:\Users\whiteja\Desktop\Bridgepointe\Logo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1"/>
            <a:ext cx="29718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4318</TotalTime>
  <Words>582</Words>
  <Application>Microsoft Macintosh PowerPoint</Application>
  <PresentationFormat>On-screen Show (4:3)</PresentationFormat>
  <Paragraphs>203</Paragraphs>
  <Slides>32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Default Design</vt:lpstr>
      <vt:lpstr>2017 Bridge Pointe Homes Association Meeting</vt:lpstr>
      <vt:lpstr>Jason White President</vt:lpstr>
      <vt:lpstr> </vt:lpstr>
      <vt:lpstr>Welcome new neighbors! 18 Homes Sold in 2016</vt:lpstr>
      <vt:lpstr>Welcome new neighbors!</vt:lpstr>
      <vt:lpstr>Year in Review</vt:lpstr>
      <vt:lpstr>Key Accomplishments</vt:lpstr>
      <vt:lpstr> Block Captain Program </vt:lpstr>
      <vt:lpstr>PowerPoint Presentation</vt:lpstr>
      <vt:lpstr>Chad Brantley Vice-President</vt:lpstr>
      <vt:lpstr>Thank 2016 Coordinators of activities and programs</vt:lpstr>
      <vt:lpstr>PowerPoint Presentation</vt:lpstr>
      <vt:lpstr>PowerPoint Presentation</vt:lpstr>
      <vt:lpstr>PowerPoint Presentation</vt:lpstr>
      <vt:lpstr>COMMUNICATIONS</vt:lpstr>
      <vt:lpstr>Joanne Link Treasurer</vt:lpstr>
      <vt:lpstr>2016 Financials</vt:lpstr>
      <vt:lpstr>2016 Financials</vt:lpstr>
      <vt:lpstr>PowerPoint Presentation</vt:lpstr>
      <vt:lpstr>Matt Ryan Pool Chairman</vt:lpstr>
      <vt:lpstr>Pool Improvements / Changes</vt:lpstr>
      <vt:lpstr>Pool 2017 Plans</vt:lpstr>
      <vt:lpstr>PowerPoint Presentation</vt:lpstr>
      <vt:lpstr>Projects Completed</vt:lpstr>
      <vt:lpstr>Projects for 2017</vt:lpstr>
      <vt:lpstr> Jeff Lee </vt:lpstr>
      <vt:lpstr>PowerPoint Presentation</vt:lpstr>
      <vt:lpstr>Brian McCrary</vt:lpstr>
      <vt:lpstr>PowerPoint Presentation</vt:lpstr>
      <vt:lpstr>PowerPoint Presentation</vt:lpstr>
      <vt:lpstr> Election of   Board Members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Power</dc:creator>
  <cp:lastModifiedBy>Microsoft Office User</cp:lastModifiedBy>
  <cp:revision>301</cp:revision>
  <dcterms:created xsi:type="dcterms:W3CDTF">2006-01-02T22:41:09Z</dcterms:created>
  <dcterms:modified xsi:type="dcterms:W3CDTF">2017-01-10T17:46:40Z</dcterms:modified>
</cp:coreProperties>
</file>